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60"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F91"/>
    <a:srgbClr val="E48A2A"/>
    <a:srgbClr val="F6B939"/>
    <a:srgbClr val="EBB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54"/>
    <p:restoredTop sz="94674"/>
  </p:normalViewPr>
  <p:slideViewPr>
    <p:cSldViewPr snapToGrid="0" snapToObjects="1">
      <p:cViewPr varScale="1">
        <p:scale>
          <a:sx n="117" d="100"/>
          <a:sy n="117" d="100"/>
        </p:scale>
        <p:origin x="208"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E75CC1-476B-534A-AE95-67194CC8AE56}" type="datetimeFigureOut">
              <a:rPr lang="en-US" smtClean="0"/>
              <a:t>8/25/23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A3682C-1654-F540-9D4D-7D3433304780}" type="slidenum">
              <a:rPr lang="en-US" smtClean="0"/>
              <a:t>‹#›</a:t>
            </a:fld>
            <a:endParaRPr lang="en-US"/>
          </a:p>
        </p:txBody>
      </p:sp>
    </p:spTree>
    <p:extLst>
      <p:ext uri="{BB962C8B-B14F-4D97-AF65-F5344CB8AC3E}">
        <p14:creationId xmlns:p14="http://schemas.microsoft.com/office/powerpoint/2010/main" val="11869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946E1FD-86AC-9246-86D8-8780CD3D8F6B}" type="datetimeFigureOut">
              <a:rPr lang="en-US" smtClean="0"/>
              <a:t>8/25/23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D2C4F-4E31-F044-9F59-0722666B26EA}"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46E1FD-86AC-9246-86D8-8780CD3D8F6B}" type="datetimeFigureOut">
              <a:rPr lang="en-US" smtClean="0"/>
              <a:t>8/25/23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D2C4F-4E31-F044-9F59-0722666B26EA}" type="slidenum">
              <a:rPr lang="en-US" smtClean="0"/>
              <a:t>‹#›</a:t>
            </a:fld>
            <a:endParaRPr lang="en-US"/>
          </a:p>
        </p:txBody>
      </p:sp>
    </p:spTree>
    <p:extLst>
      <p:ext uri="{BB962C8B-B14F-4D97-AF65-F5344CB8AC3E}">
        <p14:creationId xmlns:p14="http://schemas.microsoft.com/office/powerpoint/2010/main" val="1736500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46E1FD-86AC-9246-86D8-8780CD3D8F6B}" type="datetimeFigureOut">
              <a:rPr lang="en-US" smtClean="0"/>
              <a:t>8/25/23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D2C4F-4E31-F044-9F59-0722666B26EA}" type="slidenum">
              <a:rPr lang="en-US" smtClean="0"/>
              <a:t>‹#›</a:t>
            </a:fld>
            <a:endParaRPr lang="en-US"/>
          </a:p>
        </p:txBody>
      </p:sp>
    </p:spTree>
    <p:extLst>
      <p:ext uri="{BB962C8B-B14F-4D97-AF65-F5344CB8AC3E}">
        <p14:creationId xmlns:p14="http://schemas.microsoft.com/office/powerpoint/2010/main" val="1064619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46E1FD-86AC-9246-86D8-8780CD3D8F6B}" type="datetimeFigureOut">
              <a:rPr lang="en-US" smtClean="0"/>
              <a:t>8/25/23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D2C4F-4E31-F044-9F59-0722666B26EA}" type="slidenum">
              <a:rPr lang="en-US" smtClean="0"/>
              <a:t>‹#›</a:t>
            </a:fld>
            <a:endParaRPr lang="en-US"/>
          </a:p>
        </p:txBody>
      </p:sp>
    </p:spTree>
    <p:extLst>
      <p:ext uri="{BB962C8B-B14F-4D97-AF65-F5344CB8AC3E}">
        <p14:creationId xmlns:p14="http://schemas.microsoft.com/office/powerpoint/2010/main" val="206619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46E1FD-86AC-9246-86D8-8780CD3D8F6B}" type="datetimeFigureOut">
              <a:rPr lang="en-US" smtClean="0"/>
              <a:t>8/25/23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D2C4F-4E31-F044-9F59-0722666B26EA}" type="slidenum">
              <a:rPr lang="en-US" smtClean="0"/>
              <a:t>‹#›</a:t>
            </a:fld>
            <a:endParaRPr lang="en-US"/>
          </a:p>
        </p:txBody>
      </p:sp>
    </p:spTree>
    <p:extLst>
      <p:ext uri="{BB962C8B-B14F-4D97-AF65-F5344CB8AC3E}">
        <p14:creationId xmlns:p14="http://schemas.microsoft.com/office/powerpoint/2010/main" val="173265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46E1FD-86AC-9246-86D8-8780CD3D8F6B}" type="datetimeFigureOut">
              <a:rPr lang="en-US" smtClean="0"/>
              <a:t>8/25/23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D2C4F-4E31-F044-9F59-0722666B26EA}" type="slidenum">
              <a:rPr lang="en-US" smtClean="0"/>
              <a:t>‹#›</a:t>
            </a:fld>
            <a:endParaRPr lang="en-US"/>
          </a:p>
        </p:txBody>
      </p:sp>
    </p:spTree>
    <p:extLst>
      <p:ext uri="{BB962C8B-B14F-4D97-AF65-F5344CB8AC3E}">
        <p14:creationId xmlns:p14="http://schemas.microsoft.com/office/powerpoint/2010/main" val="91517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46E1FD-86AC-9246-86D8-8780CD3D8F6B}" type="datetimeFigureOut">
              <a:rPr lang="en-US" smtClean="0"/>
              <a:t>8/25/23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0D2C4F-4E31-F044-9F59-0722666B26EA}" type="slidenum">
              <a:rPr lang="en-US" smtClean="0"/>
              <a:t>‹#›</a:t>
            </a:fld>
            <a:endParaRPr lang="en-US"/>
          </a:p>
        </p:txBody>
      </p:sp>
    </p:spTree>
    <p:extLst>
      <p:ext uri="{BB962C8B-B14F-4D97-AF65-F5344CB8AC3E}">
        <p14:creationId xmlns:p14="http://schemas.microsoft.com/office/powerpoint/2010/main" val="103506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46E1FD-86AC-9246-86D8-8780CD3D8F6B}" type="datetimeFigureOut">
              <a:rPr lang="en-US" smtClean="0"/>
              <a:t>8/25/23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0D2C4F-4E31-F044-9F59-0722666B26EA}" type="slidenum">
              <a:rPr lang="en-US" smtClean="0"/>
              <a:t>‹#›</a:t>
            </a:fld>
            <a:endParaRPr lang="en-US"/>
          </a:p>
        </p:txBody>
      </p:sp>
    </p:spTree>
    <p:extLst>
      <p:ext uri="{BB962C8B-B14F-4D97-AF65-F5344CB8AC3E}">
        <p14:creationId xmlns:p14="http://schemas.microsoft.com/office/powerpoint/2010/main" val="175900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6E1FD-86AC-9246-86D8-8780CD3D8F6B}" type="datetimeFigureOut">
              <a:rPr lang="en-US" smtClean="0"/>
              <a:t>8/25/23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0D2C4F-4E31-F044-9F59-0722666B26EA}" type="slidenum">
              <a:rPr lang="en-US" smtClean="0"/>
              <a:t>‹#›</a:t>
            </a:fld>
            <a:endParaRPr lang="en-US"/>
          </a:p>
        </p:txBody>
      </p:sp>
    </p:spTree>
    <p:extLst>
      <p:ext uri="{BB962C8B-B14F-4D97-AF65-F5344CB8AC3E}">
        <p14:creationId xmlns:p14="http://schemas.microsoft.com/office/powerpoint/2010/main" val="1377184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46E1FD-86AC-9246-86D8-8780CD3D8F6B}" type="datetimeFigureOut">
              <a:rPr lang="en-US" smtClean="0"/>
              <a:t>8/25/23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D2C4F-4E31-F044-9F59-0722666B26EA}" type="slidenum">
              <a:rPr lang="en-US" smtClean="0"/>
              <a:t>‹#›</a:t>
            </a:fld>
            <a:endParaRPr lang="en-US"/>
          </a:p>
        </p:txBody>
      </p:sp>
    </p:spTree>
    <p:extLst>
      <p:ext uri="{BB962C8B-B14F-4D97-AF65-F5344CB8AC3E}">
        <p14:creationId xmlns:p14="http://schemas.microsoft.com/office/powerpoint/2010/main" val="76403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46E1FD-86AC-9246-86D8-8780CD3D8F6B}" type="datetimeFigureOut">
              <a:rPr lang="en-US" smtClean="0"/>
              <a:t>8/25/23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D2C4F-4E31-F044-9F59-0722666B26EA}" type="slidenum">
              <a:rPr lang="en-US" smtClean="0"/>
              <a:t>‹#›</a:t>
            </a:fld>
            <a:endParaRPr lang="en-US"/>
          </a:p>
        </p:txBody>
      </p:sp>
    </p:spTree>
    <p:extLst>
      <p:ext uri="{BB962C8B-B14F-4D97-AF65-F5344CB8AC3E}">
        <p14:creationId xmlns:p14="http://schemas.microsoft.com/office/powerpoint/2010/main" val="1330477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6E1FD-86AC-9246-86D8-8780CD3D8F6B}" type="datetimeFigureOut">
              <a:rPr lang="en-US" smtClean="0"/>
              <a:t>8/25/23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D2C4F-4E31-F044-9F59-0722666B26EA}" type="slidenum">
              <a:rPr lang="en-US" smtClean="0"/>
              <a:t>‹#›</a:t>
            </a:fld>
            <a:endParaRPr lang="en-US"/>
          </a:p>
        </p:txBody>
      </p:sp>
    </p:spTree>
    <p:extLst>
      <p:ext uri="{BB962C8B-B14F-4D97-AF65-F5344CB8AC3E}">
        <p14:creationId xmlns:p14="http://schemas.microsoft.com/office/powerpoint/2010/main" val="297332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suk-member-hub.co.uk/groups/known-egg-donation/members/all-member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uk-member-hub.co.uk/docs-category/known-egg-donation/" TargetMode="External"/><Relationship Id="rId2" Type="http://schemas.openxmlformats.org/officeDocument/2006/relationships/hyperlink" Target="https://suk-member-hub.co.uk/groups/known-egg-donation/forum/discussion/how-to-become-a-ked/"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eventbrite.co.uk/e/surrogacyuk-online-known-egg-donor-chat-140923-tickets-681456403447"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www.eventbrite.co.uk/e/surrogacyuk-online-ask-us-anything-about-known-egg-donation-031023-tickets-68925003440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8"/>
          <p:cNvSpPr txBox="1"/>
          <p:nvPr/>
        </p:nvSpPr>
        <p:spPr>
          <a:xfrm>
            <a:off x="670004" y="645347"/>
            <a:ext cx="5720636" cy="553998"/>
          </a:xfrm>
          <a:prstGeom prst="rect">
            <a:avLst/>
          </a:prstGeom>
          <a:noFill/>
        </p:spPr>
        <p:txBody>
          <a:bodyPr wrap="square" rtlCol="0">
            <a:spAutoFit/>
          </a:bodyPr>
          <a:lstStyle/>
          <a:p>
            <a:r>
              <a:rPr lang="en-US" sz="3000" b="1" dirty="0">
                <a:solidFill>
                  <a:srgbClr val="008F91"/>
                </a:solidFill>
                <a:latin typeface="Poppins" pitchFamily="2" charset="77"/>
                <a:ea typeface="Montserrat SemiBold" charset="0"/>
                <a:cs typeface="Poppins" pitchFamily="2" charset="77"/>
              </a:rPr>
              <a:t>Did you know…?</a:t>
            </a:r>
          </a:p>
        </p:txBody>
      </p:sp>
      <p:sp>
        <p:nvSpPr>
          <p:cNvPr id="2" name="Rectangle 1"/>
          <p:cNvSpPr/>
          <p:nvPr/>
        </p:nvSpPr>
        <p:spPr>
          <a:xfrm>
            <a:off x="670004" y="1407124"/>
            <a:ext cx="5452055" cy="4785926"/>
          </a:xfrm>
          <a:prstGeom prst="rect">
            <a:avLst/>
          </a:prstGeom>
        </p:spPr>
        <p:txBody>
          <a:bodyPr wrap="square">
            <a:spAutoFit/>
          </a:bodyPr>
          <a:lstStyle/>
          <a:p>
            <a:pPr marL="285750" indent="-285750">
              <a:spcAft>
                <a:spcPts val="600"/>
              </a:spcAft>
              <a:buFontTx/>
              <a:buChar char="-"/>
            </a:pPr>
            <a:r>
              <a:rPr lang="en-GB" sz="1400" dirty="0" err="1">
                <a:latin typeface="Arial" panose="020B0604020202020204" pitchFamily="34" charset="0"/>
                <a:cs typeface="Arial" panose="020B0604020202020204" pitchFamily="34" charset="0"/>
              </a:rPr>
              <a:t>SurrogacyUK</a:t>
            </a:r>
            <a:r>
              <a:rPr lang="en-GB" sz="1400" dirty="0">
                <a:latin typeface="Arial" panose="020B0604020202020204" pitchFamily="34" charset="0"/>
                <a:cs typeface="Arial" panose="020B0604020202020204" pitchFamily="34" charset="0"/>
              </a:rPr>
              <a:t> have a Known Egg Donation pathway, that is now very similar to the surrogacy pathway. This means you’ll be able to build an ongoing friendship with your donor.</a:t>
            </a:r>
          </a:p>
          <a:p>
            <a:pPr marL="285750" indent="-285750">
              <a:spcAft>
                <a:spcPts val="600"/>
              </a:spcAft>
              <a:buFontTx/>
              <a:buChar char="-"/>
            </a:pPr>
            <a:r>
              <a:rPr lang="en-GB" sz="1400" dirty="0">
                <a:latin typeface="Arial" panose="020B0604020202020204" pitchFamily="34" charset="0"/>
                <a:cs typeface="Arial" panose="020B0604020202020204" pitchFamily="34" charset="0"/>
              </a:rPr>
              <a:t>Egg donation through a clinic isn’t actually anonymous in the UK. Children born through egg donation can apply to the HFEA for non identifying information about their donor, and any half siblings, once they’re 16. At 18, they can apply for identifying information. </a:t>
            </a:r>
          </a:p>
          <a:p>
            <a:pPr marL="285750" indent="-285750">
              <a:spcAft>
                <a:spcPts val="600"/>
              </a:spcAft>
              <a:buFontTx/>
              <a:buChar char="-"/>
            </a:pPr>
            <a:r>
              <a:rPr lang="en-GB" sz="1400" dirty="0">
                <a:latin typeface="Arial" panose="020B0604020202020204" pitchFamily="34" charset="0"/>
                <a:cs typeface="Arial" panose="020B0604020202020204" pitchFamily="34" charset="0"/>
              </a:rPr>
              <a:t>You can be a Known Egg Donor if you’re over 35. Clinics can have more flexibility for known donation.</a:t>
            </a:r>
          </a:p>
          <a:p>
            <a:pPr marL="285750" indent="-285750">
              <a:spcAft>
                <a:spcPts val="600"/>
              </a:spcAft>
              <a:buFontTx/>
              <a:buChar char="-"/>
            </a:pPr>
            <a:r>
              <a:rPr lang="en-GB" sz="1400" dirty="0" err="1">
                <a:latin typeface="Arial" panose="020B0604020202020204" pitchFamily="34" charset="0"/>
                <a:cs typeface="Arial" panose="020B0604020202020204" pitchFamily="34" charset="0"/>
              </a:rPr>
              <a:t>SurrogacyUK</a:t>
            </a:r>
            <a:r>
              <a:rPr lang="en-GB" sz="1400" dirty="0">
                <a:latin typeface="Arial" panose="020B0604020202020204" pitchFamily="34" charset="0"/>
                <a:cs typeface="Arial" panose="020B0604020202020204" pitchFamily="34" charset="0"/>
              </a:rPr>
              <a:t> provide an AMH test for potential donors, as part of the application process.</a:t>
            </a:r>
          </a:p>
          <a:p>
            <a:pPr marL="285750" indent="-285750">
              <a:spcAft>
                <a:spcPts val="600"/>
              </a:spcAft>
              <a:buFontTx/>
              <a:buChar char="-"/>
            </a:pPr>
            <a:r>
              <a:rPr lang="en-GB" sz="1400" dirty="0">
                <a:latin typeface="Arial" panose="020B0604020202020204" pitchFamily="34" charset="0"/>
                <a:cs typeface="Arial" panose="020B0604020202020204" pitchFamily="34" charset="0"/>
              </a:rPr>
              <a:t>Known Egg Donation provides the opportunity for a ‘Mega Team’, where the child can know both their egg donor and surrogate. We have many successful Mega Teams at </a:t>
            </a:r>
            <a:r>
              <a:rPr lang="en-GB" sz="1400" dirty="0" err="1">
                <a:latin typeface="Arial" panose="020B0604020202020204" pitchFamily="34" charset="0"/>
                <a:cs typeface="Arial" panose="020B0604020202020204" pitchFamily="34" charset="0"/>
              </a:rPr>
              <a:t>SurrogacyUK</a:t>
            </a:r>
            <a:r>
              <a:rPr lang="en-GB" sz="1400" dirty="0">
                <a:latin typeface="Arial" panose="020B0604020202020204" pitchFamily="34" charset="0"/>
                <a:cs typeface="Arial" panose="020B0604020202020204" pitchFamily="34" charset="0"/>
              </a:rPr>
              <a:t>.</a:t>
            </a:r>
          </a:p>
          <a:p>
            <a:pPr marL="285750" indent="-285750">
              <a:spcAft>
                <a:spcPts val="600"/>
              </a:spcAft>
              <a:buFontTx/>
              <a:buChar char="-"/>
            </a:pPr>
            <a:r>
              <a:rPr lang="en-GB" sz="1400" dirty="0">
                <a:latin typeface="Arial" panose="020B0604020202020204" pitchFamily="34" charset="0"/>
                <a:cs typeface="Arial" panose="020B0604020202020204" pitchFamily="34" charset="0"/>
              </a:rPr>
              <a:t>We have an open group on the Hub, where you can chat with others about Known Egg Donation </a:t>
            </a:r>
            <a:r>
              <a:rPr lang="en-GB" sz="14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Members – Known Egg Donation – Surrogacy UK member only HUB (suk-member-hub.co.uk)</a:t>
            </a:r>
            <a:endParaRPr lang="en-GB" sz="1400" dirty="0">
              <a:latin typeface="Arial" panose="020B0604020202020204" pitchFamily="34" charset="0"/>
              <a:cs typeface="Arial" panose="020B0604020202020204" pitchFamily="34" charset="0"/>
            </a:endParaRPr>
          </a:p>
        </p:txBody>
      </p:sp>
      <p:sp>
        <p:nvSpPr>
          <p:cNvPr id="3" name="Oval 2">
            <a:extLst>
              <a:ext uri="{FF2B5EF4-FFF2-40B4-BE49-F238E27FC236}">
                <a16:creationId xmlns:a16="http://schemas.microsoft.com/office/drawing/2014/main" id="{D354AED4-BAD7-9B47-91F1-C2A25AD433E7}"/>
              </a:ext>
            </a:extLst>
          </p:cNvPr>
          <p:cNvSpPr/>
          <p:nvPr/>
        </p:nvSpPr>
        <p:spPr>
          <a:xfrm>
            <a:off x="6434403" y="643202"/>
            <a:ext cx="5594312" cy="5594312"/>
          </a:xfrm>
          <a:prstGeom prst="ellipse">
            <a:avLst/>
          </a:prstGeom>
          <a:gradFill>
            <a:gsLst>
              <a:gs pos="0">
                <a:srgbClr val="F6B939"/>
              </a:gs>
              <a:gs pos="100000">
                <a:srgbClr val="E48A2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09D22A7-E5FF-A743-B2AB-8643CFDB1618}"/>
              </a:ext>
            </a:extLst>
          </p:cNvPr>
          <p:cNvPicPr>
            <a:picLocks noChangeAspect="1"/>
          </p:cNvPicPr>
          <p:nvPr/>
        </p:nvPicPr>
        <p:blipFill rotWithShape="1">
          <a:blip r:embed="rId3"/>
          <a:srcRect l="899" t="871" r="5860" b="5790"/>
          <a:stretch/>
        </p:blipFill>
        <p:spPr>
          <a:xfrm>
            <a:off x="6746747" y="821787"/>
            <a:ext cx="4969624" cy="4974931"/>
          </a:xfrm>
          <a:prstGeom prst="ellipse">
            <a:avLst/>
          </a:prstGeom>
        </p:spPr>
      </p:pic>
    </p:spTree>
    <p:extLst>
      <p:ext uri="{BB962C8B-B14F-4D97-AF65-F5344CB8AC3E}">
        <p14:creationId xmlns:p14="http://schemas.microsoft.com/office/powerpoint/2010/main" val="368350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79904" y="315042"/>
            <a:ext cx="9381423" cy="553998"/>
          </a:xfrm>
          <a:prstGeom prst="rect">
            <a:avLst/>
          </a:prstGeom>
          <a:noFill/>
        </p:spPr>
        <p:txBody>
          <a:bodyPr wrap="square" lIns="91440" tIns="45720" rIns="91440" bIns="45720" rtlCol="0" anchor="t">
            <a:spAutoFit/>
          </a:bodyPr>
          <a:lstStyle/>
          <a:p>
            <a:pPr algn="ctr"/>
            <a:r>
              <a:rPr lang="en-US" sz="3000" b="1" dirty="0">
                <a:solidFill>
                  <a:srgbClr val="008F91"/>
                </a:solidFill>
                <a:latin typeface="Poppins" pitchFamily="2" charset="77"/>
                <a:ea typeface="Montserrat SemiBold" charset="0"/>
                <a:cs typeface="Poppins" pitchFamily="2" charset="77"/>
              </a:rPr>
              <a:t>Known Egg Donation pathway at SurrogacyUK</a:t>
            </a:r>
            <a:endParaRPr lang="en-US" b="1" dirty="0">
              <a:latin typeface="Poppins" pitchFamily="2" charset="77"/>
              <a:cs typeface="Poppins" pitchFamily="2" charset="77"/>
            </a:endParaRPr>
          </a:p>
        </p:txBody>
      </p:sp>
      <p:sp>
        <p:nvSpPr>
          <p:cNvPr id="2" name="Rectangle 1"/>
          <p:cNvSpPr/>
          <p:nvPr/>
        </p:nvSpPr>
        <p:spPr>
          <a:xfrm>
            <a:off x="483748" y="1250690"/>
            <a:ext cx="5341699" cy="923330"/>
          </a:xfrm>
          <a:prstGeom prst="rect">
            <a:avLst/>
          </a:prstGeom>
        </p:spPr>
        <p:txBody>
          <a:bodyPr wrap="square" lIns="91440" tIns="45720" rIns="91440" bIns="45720" anchor="t">
            <a:spAutoFit/>
          </a:bodyPr>
          <a:lstStyle/>
          <a:p>
            <a:r>
              <a:rPr lang="en-US" b="1" u="none" strike="noStrike" dirty="0">
                <a:solidFill>
                  <a:srgbClr val="008F91"/>
                </a:solidFill>
                <a:effectLst/>
                <a:latin typeface="Arial" panose="020B0604020202020204" pitchFamily="34" charset="0"/>
                <a:ea typeface="Montserrat" charset="0"/>
                <a:cs typeface="Arial" panose="020B0604020202020204" pitchFamily="34" charset="0"/>
              </a:rPr>
              <a:t>Application Process for Potential KEDs:</a:t>
            </a:r>
          </a:p>
          <a:p>
            <a:r>
              <a:rPr lang="en-US" dirty="0">
                <a:latin typeface="Arial" panose="020B0604020202020204" pitchFamily="34" charset="0"/>
                <a:ea typeface="+mn-lt"/>
                <a:cs typeface="Arial" panose="020B0604020202020204" pitchFamily="34" charset="0"/>
                <a:hlinkClick r:id="rId2">
                  <a:extLst>
                    <a:ext uri="{A12FA001-AC4F-418D-AE19-62706E023703}">
                      <ahyp:hlinkClr xmlns:ahyp="http://schemas.microsoft.com/office/drawing/2018/hyperlinkcolor" val="tx"/>
                    </a:ext>
                  </a:extLst>
                </a:hlinkClick>
              </a:rPr>
              <a:t>How to become a KED - Known Egg Donation - Surrogacy UK member only HUB</a:t>
            </a:r>
            <a:endParaRPr lang="en-US" dirty="0">
              <a:latin typeface="Arial" panose="020B0604020202020204" pitchFamily="34" charset="0"/>
              <a:ea typeface="Montserrat" charset="0"/>
              <a:cs typeface="Arial" panose="020B0604020202020204" pitchFamily="34" charset="0"/>
            </a:endParaRPr>
          </a:p>
        </p:txBody>
      </p:sp>
      <p:sp>
        <p:nvSpPr>
          <p:cNvPr id="6" name="TextBox 5">
            <a:extLst>
              <a:ext uri="{FF2B5EF4-FFF2-40B4-BE49-F238E27FC236}">
                <a16:creationId xmlns:a16="http://schemas.microsoft.com/office/drawing/2014/main" id="{04F0DDF7-4A81-C48D-6DBA-6DDCEA68C852}"/>
              </a:ext>
            </a:extLst>
          </p:cNvPr>
          <p:cNvSpPr txBox="1"/>
          <p:nvPr/>
        </p:nvSpPr>
        <p:spPr>
          <a:xfrm>
            <a:off x="6267236" y="1247131"/>
            <a:ext cx="5441017" cy="923330"/>
          </a:xfrm>
          <a:prstGeom prst="rect">
            <a:avLst/>
          </a:prstGeom>
          <a:noFill/>
        </p:spPr>
        <p:txBody>
          <a:bodyPr wrap="square" lIns="91440" tIns="45720" rIns="91440" bIns="45720" anchor="t">
            <a:spAutoFit/>
          </a:bodyPr>
          <a:lstStyle/>
          <a:p>
            <a:r>
              <a:rPr lang="en-US" b="1" dirty="0">
                <a:solidFill>
                  <a:srgbClr val="008F91"/>
                </a:solidFill>
                <a:latin typeface="Arial" panose="020B0604020202020204" pitchFamily="34" charset="0"/>
                <a:ea typeface="Montserrat" charset="0"/>
                <a:cs typeface="Arial" panose="020B0604020202020204" pitchFamily="34" charset="0"/>
              </a:rPr>
              <a:t>For Intended Parents:</a:t>
            </a:r>
          </a:p>
          <a:p>
            <a:r>
              <a:rPr lang="en-US" dirty="0">
                <a:latin typeface="Arial" panose="020B0604020202020204" pitchFamily="34" charset="0"/>
                <a:ea typeface="Montserrat" charset="0"/>
                <a:cs typeface="Arial" panose="020B0604020202020204" pitchFamily="34" charset="0"/>
              </a:rPr>
              <a:t>Write a KED specific profile, using the template provided, and ask for it to be added to KED profiles.</a:t>
            </a:r>
          </a:p>
        </p:txBody>
      </p:sp>
      <p:sp>
        <p:nvSpPr>
          <p:cNvPr id="3" name="TextBox 2">
            <a:extLst>
              <a:ext uri="{FF2B5EF4-FFF2-40B4-BE49-F238E27FC236}">
                <a16:creationId xmlns:a16="http://schemas.microsoft.com/office/drawing/2014/main" id="{5D4D4CE7-0615-5B85-0817-B6E569C74356}"/>
              </a:ext>
            </a:extLst>
          </p:cNvPr>
          <p:cNvSpPr txBox="1"/>
          <p:nvPr/>
        </p:nvSpPr>
        <p:spPr>
          <a:xfrm>
            <a:off x="723526" y="2614006"/>
            <a:ext cx="11055926" cy="38779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latin typeface="Arial" panose="020B0604020202020204" pitchFamily="34" charset="0"/>
                <a:cs typeface="Arial" panose="020B0604020202020204" pitchFamily="34" charset="0"/>
              </a:rPr>
              <a:t>The Call:</a:t>
            </a:r>
            <a:r>
              <a:rPr lang="en-US" dirty="0">
                <a:latin typeface="Arial" panose="020B0604020202020204" pitchFamily="34" charset="0"/>
                <a:cs typeface="Arial" panose="020B0604020202020204" pitchFamily="34" charset="0"/>
              </a:rPr>
              <a:t> When a KED decides to offer to get to know IPs. This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must come from SUK.​</a:t>
            </a:r>
          </a:p>
          <a:p>
            <a:pPr algn="ct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t>
            </a:r>
          </a:p>
          <a:p>
            <a:pPr algn="ctr"/>
            <a:r>
              <a:rPr lang="en-US" b="1" dirty="0">
                <a:latin typeface="Arial" panose="020B0604020202020204" pitchFamily="34" charset="0"/>
                <a:cs typeface="Arial" panose="020B0604020202020204" pitchFamily="34" charset="0"/>
              </a:rPr>
              <a:t>GTK:</a:t>
            </a:r>
            <a:r>
              <a:rPr lang="en-US" dirty="0">
                <a:latin typeface="Arial" panose="020B0604020202020204" pitchFamily="34" charset="0"/>
                <a:cs typeface="Arial" panose="020B0604020202020204" pitchFamily="34" charset="0"/>
              </a:rPr>
              <a:t> as with surrogacy, is a minimum of 3 months. ​</a:t>
            </a:r>
          </a:p>
          <a:p>
            <a:pPr algn="ctr"/>
            <a:endParaRPr lang="en-US" sz="2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a:t>
            </a:r>
          </a:p>
          <a:p>
            <a:pPr algn="ctr"/>
            <a:r>
              <a:rPr lang="en-US" b="1" dirty="0">
                <a:latin typeface="Arial" panose="020B0604020202020204" pitchFamily="34" charset="0"/>
                <a:cs typeface="Arial" panose="020B0604020202020204" pitchFamily="34" charset="0"/>
              </a:rPr>
              <a:t>Agreement: </a:t>
            </a:r>
            <a:r>
              <a:rPr lang="en-US" dirty="0">
                <a:latin typeface="Arial" panose="020B0604020202020204" pitchFamily="34" charset="0"/>
                <a:cs typeface="Arial" panose="020B0604020202020204" pitchFamily="34" charset="0"/>
              </a:rPr>
              <a:t>mediated by a KED advisor. Must be completed before you start treatment. </a:t>
            </a:r>
          </a:p>
          <a:p>
            <a:pPr algn="ctr"/>
            <a:endParaRPr lang="en-US" sz="2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a:t>
            </a:r>
          </a:p>
          <a:p>
            <a:pPr algn="ctr"/>
            <a:r>
              <a:rPr lang="en-US" b="1" dirty="0">
                <a:latin typeface="Arial" panose="020B0604020202020204" pitchFamily="34" charset="0"/>
                <a:cs typeface="Arial" panose="020B0604020202020204" pitchFamily="34" charset="0"/>
              </a:rPr>
              <a:t>Treatment:</a:t>
            </a:r>
            <a:r>
              <a:rPr lang="en-US" dirty="0">
                <a:latin typeface="Arial" panose="020B0604020202020204" pitchFamily="34" charset="0"/>
                <a:cs typeface="Arial" panose="020B0604020202020204" pitchFamily="34" charset="0"/>
              </a:rPr>
              <a:t> you move forward to create embryos together.​</a:t>
            </a:r>
          </a:p>
          <a:p>
            <a:pPr algn="ct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Much more information about KED is available on the Hub here:</a:t>
            </a:r>
          </a:p>
          <a:p>
            <a:pPr algn="ctr"/>
            <a:r>
              <a:rPr lang="en-GB" dirty="0">
                <a:solidFill>
                  <a:srgbClr val="008F9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Known Egg Donation – Surrogacy UK member only HUB (suk-member-hub.co.uk)</a:t>
            </a:r>
            <a:endParaRPr lang="en-US" dirty="0">
              <a:solidFill>
                <a:srgbClr val="008F91"/>
              </a:solidFill>
              <a:latin typeface="Arial" panose="020B0604020202020204" pitchFamily="34" charset="0"/>
              <a:cs typeface="Arial" panose="020B0604020202020204" pitchFamily="34" charset="0"/>
            </a:endParaRPr>
          </a:p>
        </p:txBody>
      </p:sp>
      <p:sp>
        <p:nvSpPr>
          <p:cNvPr id="7" name="Arrow: Down 6">
            <a:extLst>
              <a:ext uri="{FF2B5EF4-FFF2-40B4-BE49-F238E27FC236}">
                <a16:creationId xmlns:a16="http://schemas.microsoft.com/office/drawing/2014/main" id="{88F76581-F391-E250-55D3-20791AB1FE00}"/>
              </a:ext>
            </a:extLst>
          </p:cNvPr>
          <p:cNvSpPr/>
          <p:nvPr/>
        </p:nvSpPr>
        <p:spPr>
          <a:xfrm>
            <a:off x="5894619" y="3030878"/>
            <a:ext cx="402763" cy="544530"/>
          </a:xfrm>
          <a:prstGeom prst="downArrow">
            <a:avLst/>
          </a:prstGeom>
          <a:solidFill>
            <a:srgbClr val="008F9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6">
            <a:extLst>
              <a:ext uri="{FF2B5EF4-FFF2-40B4-BE49-F238E27FC236}">
                <a16:creationId xmlns:a16="http://schemas.microsoft.com/office/drawing/2014/main" id="{9CFFE15D-9D22-0A4A-BB2D-669119295793}"/>
              </a:ext>
            </a:extLst>
          </p:cNvPr>
          <p:cNvSpPr/>
          <p:nvPr/>
        </p:nvSpPr>
        <p:spPr>
          <a:xfrm>
            <a:off x="5894618" y="3905153"/>
            <a:ext cx="402763" cy="544530"/>
          </a:xfrm>
          <a:prstGeom prst="downArrow">
            <a:avLst/>
          </a:prstGeom>
          <a:solidFill>
            <a:srgbClr val="008F9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6">
            <a:extLst>
              <a:ext uri="{FF2B5EF4-FFF2-40B4-BE49-F238E27FC236}">
                <a16:creationId xmlns:a16="http://schemas.microsoft.com/office/drawing/2014/main" id="{201AF1E6-174D-0246-A3CF-45850F545D6B}"/>
              </a:ext>
            </a:extLst>
          </p:cNvPr>
          <p:cNvSpPr/>
          <p:nvPr/>
        </p:nvSpPr>
        <p:spPr>
          <a:xfrm>
            <a:off x="5893941" y="4786438"/>
            <a:ext cx="402763" cy="544530"/>
          </a:xfrm>
          <a:prstGeom prst="downArrow">
            <a:avLst/>
          </a:prstGeom>
          <a:solidFill>
            <a:srgbClr val="008F9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8053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20A1FB38-2CF4-8B4B-ADF6-6A7F603A9975}"/>
              </a:ext>
            </a:extLst>
          </p:cNvPr>
          <p:cNvSpPr/>
          <p:nvPr/>
        </p:nvSpPr>
        <p:spPr>
          <a:xfrm>
            <a:off x="229283" y="617353"/>
            <a:ext cx="5594312" cy="5594312"/>
          </a:xfrm>
          <a:prstGeom prst="ellipse">
            <a:avLst/>
          </a:prstGeom>
          <a:gradFill>
            <a:gsLst>
              <a:gs pos="0">
                <a:srgbClr val="F6B939"/>
              </a:gs>
              <a:gs pos="100000">
                <a:srgbClr val="E48A2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81CF990E-D21F-ED44-840E-A2A784BF680D}"/>
              </a:ext>
            </a:extLst>
          </p:cNvPr>
          <p:cNvPicPr>
            <a:picLocks noChangeAspect="1"/>
          </p:cNvPicPr>
          <p:nvPr/>
        </p:nvPicPr>
        <p:blipFill rotWithShape="1">
          <a:blip r:embed="rId2"/>
          <a:srcRect l="12704" r="22078" b="2068"/>
          <a:stretch/>
        </p:blipFill>
        <p:spPr>
          <a:xfrm>
            <a:off x="541627" y="795939"/>
            <a:ext cx="4969624" cy="4974931"/>
          </a:xfrm>
          <a:prstGeom prst="ellipse">
            <a:avLst/>
          </a:prstGeom>
        </p:spPr>
      </p:pic>
      <p:sp>
        <p:nvSpPr>
          <p:cNvPr id="9" name="TextBox 8"/>
          <p:cNvSpPr txBox="1"/>
          <p:nvPr/>
        </p:nvSpPr>
        <p:spPr>
          <a:xfrm>
            <a:off x="6088197" y="453281"/>
            <a:ext cx="5720636" cy="553998"/>
          </a:xfrm>
          <a:prstGeom prst="rect">
            <a:avLst/>
          </a:prstGeom>
          <a:noFill/>
        </p:spPr>
        <p:txBody>
          <a:bodyPr wrap="square" rtlCol="0">
            <a:spAutoFit/>
          </a:bodyPr>
          <a:lstStyle/>
          <a:p>
            <a:r>
              <a:rPr lang="en-US" sz="3000" b="1" dirty="0">
                <a:solidFill>
                  <a:srgbClr val="008F91"/>
                </a:solidFill>
                <a:latin typeface="Poppins" pitchFamily="2" charset="77"/>
                <a:ea typeface="Montserrat SemiBold" charset="0"/>
                <a:cs typeface="Poppins" pitchFamily="2" charset="77"/>
              </a:rPr>
              <a:t>Upcoming events</a:t>
            </a:r>
          </a:p>
        </p:txBody>
      </p:sp>
      <p:sp>
        <p:nvSpPr>
          <p:cNvPr id="2" name="Rectangle 1"/>
          <p:cNvSpPr/>
          <p:nvPr/>
        </p:nvSpPr>
        <p:spPr>
          <a:xfrm>
            <a:off x="6088197" y="1054086"/>
            <a:ext cx="5720636" cy="1646605"/>
          </a:xfrm>
          <a:prstGeom prst="rect">
            <a:avLst/>
          </a:prstGeom>
        </p:spPr>
        <p:txBody>
          <a:bodyPr wrap="square">
            <a:spAutoFit/>
          </a:bodyPr>
          <a:lstStyle/>
          <a:p>
            <a:r>
              <a:rPr lang="en-US" sz="2000" b="1" dirty="0">
                <a:solidFill>
                  <a:srgbClr val="008F91"/>
                </a:solidFill>
                <a:latin typeface="Arial" panose="020B0604020202020204" pitchFamily="34" charset="0"/>
                <a:ea typeface="Montserrat" charset="0"/>
                <a:cs typeface="Arial" panose="020B0604020202020204" pitchFamily="34" charset="0"/>
              </a:rPr>
              <a:t>Online Known Egg Donor Chat</a:t>
            </a:r>
          </a:p>
          <a:p>
            <a:pPr>
              <a:spcAft>
                <a:spcPts val="600"/>
              </a:spcAft>
            </a:pPr>
            <a:r>
              <a:rPr lang="en-US" sz="1600" b="1" dirty="0">
                <a:solidFill>
                  <a:srgbClr val="008F91"/>
                </a:solidFill>
                <a:latin typeface="Arial" panose="020B0604020202020204" pitchFamily="34" charset="0"/>
                <a:ea typeface="Montserrat SemiBold" charset="0"/>
                <a:cs typeface="Arial" panose="020B0604020202020204" pitchFamily="34" charset="0"/>
              </a:rPr>
              <a:t>Thursday 14</a:t>
            </a:r>
            <a:r>
              <a:rPr lang="en-US" sz="1600" b="1" baseline="30000" dirty="0">
                <a:solidFill>
                  <a:srgbClr val="008F91"/>
                </a:solidFill>
                <a:latin typeface="Arial" panose="020B0604020202020204" pitchFamily="34" charset="0"/>
                <a:ea typeface="Montserrat SemiBold" charset="0"/>
                <a:cs typeface="Arial" panose="020B0604020202020204" pitchFamily="34" charset="0"/>
              </a:rPr>
              <a:t>th</a:t>
            </a:r>
            <a:r>
              <a:rPr lang="en-US" sz="1600" b="1" dirty="0">
                <a:solidFill>
                  <a:srgbClr val="008F91"/>
                </a:solidFill>
                <a:latin typeface="Arial" panose="020B0604020202020204" pitchFamily="34" charset="0"/>
                <a:ea typeface="Montserrat SemiBold" charset="0"/>
                <a:cs typeface="Arial" panose="020B0604020202020204" pitchFamily="34" charset="0"/>
              </a:rPr>
              <a:t> September 8pm</a:t>
            </a:r>
            <a:endParaRPr lang="en-US" sz="1600" b="1" dirty="0">
              <a:solidFill>
                <a:srgbClr val="008F91"/>
              </a:solidFill>
              <a:latin typeface="Arial" panose="020B0604020202020204" pitchFamily="34" charset="0"/>
              <a:ea typeface="Montserrat" charset="0"/>
              <a:cs typeface="Arial" panose="020B0604020202020204" pitchFamily="34" charset="0"/>
            </a:endParaRPr>
          </a:p>
          <a:p>
            <a:r>
              <a:rPr lang="en-US" sz="1400" dirty="0">
                <a:latin typeface="Arial" panose="020B0604020202020204" pitchFamily="34" charset="0"/>
                <a:cs typeface="Arial" panose="020B0604020202020204" pitchFamily="34" charset="0"/>
              </a:rPr>
              <a:t>Join Jemma, Rena &amp; Vicky for a chat all about Known Egg Donation! </a:t>
            </a:r>
          </a:p>
          <a:p>
            <a:r>
              <a:rPr lang="en-US" sz="1400" dirty="0">
                <a:latin typeface="Arial" panose="020B0604020202020204" pitchFamily="34" charset="0"/>
                <a:cs typeface="Arial" panose="020B0604020202020204" pitchFamily="34" charset="0"/>
              </a:rPr>
              <a:t>This social is open to anyone who has any interest in being a Known Egg Donor – whether you’ve been a KED in the past, you’re currently a KED, or possibly considering becoming a KED in the future.</a:t>
            </a:r>
          </a:p>
        </p:txBody>
      </p:sp>
      <p:sp>
        <p:nvSpPr>
          <p:cNvPr id="5" name="Rounded Rectangle 4">
            <a:hlinkClick r:id="rId3"/>
            <a:extLst>
              <a:ext uri="{FF2B5EF4-FFF2-40B4-BE49-F238E27FC236}">
                <a16:creationId xmlns:a16="http://schemas.microsoft.com/office/drawing/2014/main" id="{9CA42D9B-80BD-8344-AE33-BF90C3C7D4F2}"/>
              </a:ext>
            </a:extLst>
          </p:cNvPr>
          <p:cNvSpPr/>
          <p:nvPr/>
        </p:nvSpPr>
        <p:spPr>
          <a:xfrm>
            <a:off x="6135939" y="2732036"/>
            <a:ext cx="1817914" cy="489857"/>
          </a:xfrm>
          <a:prstGeom prst="roundRect">
            <a:avLst/>
          </a:prstGeom>
          <a:solidFill>
            <a:srgbClr val="008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Poppins SemiBold" pitchFamily="2" charset="77"/>
                <a:cs typeface="Poppins SemiBold" pitchFamily="2" charset="77"/>
              </a:rPr>
              <a:t>Book here</a:t>
            </a:r>
          </a:p>
        </p:txBody>
      </p:sp>
      <p:sp>
        <p:nvSpPr>
          <p:cNvPr id="12" name="Rectangle 11">
            <a:extLst>
              <a:ext uri="{FF2B5EF4-FFF2-40B4-BE49-F238E27FC236}">
                <a16:creationId xmlns:a16="http://schemas.microsoft.com/office/drawing/2014/main" id="{3F2EAD8A-9FF5-A042-AB4E-404A3FF35A1B}"/>
              </a:ext>
            </a:extLst>
          </p:cNvPr>
          <p:cNvSpPr/>
          <p:nvPr/>
        </p:nvSpPr>
        <p:spPr>
          <a:xfrm>
            <a:off x="6088197" y="3523069"/>
            <a:ext cx="5720636" cy="2308324"/>
          </a:xfrm>
          <a:prstGeom prst="rect">
            <a:avLst/>
          </a:prstGeom>
        </p:spPr>
        <p:txBody>
          <a:bodyPr wrap="square">
            <a:spAutoFit/>
          </a:bodyPr>
          <a:lstStyle/>
          <a:p>
            <a:r>
              <a:rPr lang="en-US" sz="2000" b="1" dirty="0">
                <a:solidFill>
                  <a:srgbClr val="008F91"/>
                </a:solidFill>
                <a:latin typeface="Arial" panose="020B0604020202020204" pitchFamily="34" charset="0"/>
                <a:cs typeface="Arial" panose="020B0604020202020204" pitchFamily="34" charset="0"/>
              </a:rPr>
              <a:t>Ask Us Anything About Known Egg Donation </a:t>
            </a:r>
          </a:p>
          <a:p>
            <a:pPr>
              <a:spcAft>
                <a:spcPts val="600"/>
              </a:spcAft>
            </a:pPr>
            <a:r>
              <a:rPr lang="en-US" sz="1600" b="1" dirty="0">
                <a:solidFill>
                  <a:srgbClr val="008F91"/>
                </a:solidFill>
                <a:latin typeface="Arial" panose="020B0604020202020204" pitchFamily="34" charset="0"/>
                <a:ea typeface="Montserrat SemiBold" charset="0"/>
                <a:cs typeface="Arial" panose="020B0604020202020204" pitchFamily="34" charset="0"/>
              </a:rPr>
              <a:t>Tuesday 3</a:t>
            </a:r>
            <a:r>
              <a:rPr lang="en-US" sz="1600" b="1" baseline="30000" dirty="0">
                <a:solidFill>
                  <a:srgbClr val="008F91"/>
                </a:solidFill>
                <a:latin typeface="Arial" panose="020B0604020202020204" pitchFamily="34" charset="0"/>
                <a:ea typeface="Montserrat SemiBold" charset="0"/>
                <a:cs typeface="Arial" panose="020B0604020202020204" pitchFamily="34" charset="0"/>
              </a:rPr>
              <a:t>rd</a:t>
            </a:r>
            <a:r>
              <a:rPr lang="en-US" sz="1600" b="1" dirty="0">
                <a:solidFill>
                  <a:srgbClr val="008F91"/>
                </a:solidFill>
                <a:latin typeface="Arial" panose="020B0604020202020204" pitchFamily="34" charset="0"/>
                <a:ea typeface="Montserrat SemiBold" charset="0"/>
                <a:cs typeface="Arial" panose="020B0604020202020204" pitchFamily="34" charset="0"/>
              </a:rPr>
              <a:t> October 8pm</a:t>
            </a:r>
            <a:endParaRPr lang="en-US" sz="1600" b="1" dirty="0">
              <a:solidFill>
                <a:srgbClr val="008F91"/>
              </a:solidFill>
              <a:latin typeface="Arial" panose="020B0604020202020204" pitchFamily="34" charset="0"/>
              <a:ea typeface="Montserrat" charset="0"/>
              <a:cs typeface="Arial" panose="020B0604020202020204" pitchFamily="34" charset="0"/>
            </a:endParaRPr>
          </a:p>
          <a:p>
            <a:pPr>
              <a:spcAft>
                <a:spcPts val="600"/>
              </a:spcAft>
            </a:pPr>
            <a:r>
              <a:rPr lang="en-US" sz="1400" dirty="0">
                <a:latin typeface="Arial" panose="020B0604020202020204" pitchFamily="34" charset="0"/>
                <a:cs typeface="Arial" panose="020B0604020202020204" pitchFamily="34" charset="0"/>
              </a:rPr>
              <a:t>This session is open to anyone who has any interest Known Egg Donation – whether you’re an egg donor or intended parent. We would love it for those who have been through the KED process to join us and talk about their experiences too.</a:t>
            </a:r>
          </a:p>
          <a:p>
            <a:r>
              <a:rPr lang="en-US" sz="1400" dirty="0">
                <a:latin typeface="Arial" panose="020B0604020202020204" pitchFamily="34" charset="0"/>
                <a:cs typeface="Arial" panose="020B0604020202020204" pitchFamily="34" charset="0"/>
              </a:rPr>
              <a:t>You’ll have the chance to ask any questions you may have – these can be sent anonymously, in advance. Various members of the SUK team will be there to talk all about KED at </a:t>
            </a:r>
            <a:r>
              <a:rPr lang="en-US" sz="1400" dirty="0" err="1">
                <a:latin typeface="Arial" panose="020B0604020202020204" pitchFamily="34" charset="0"/>
                <a:cs typeface="Arial" panose="020B0604020202020204" pitchFamily="34" charset="0"/>
              </a:rPr>
              <a:t>SurrogacyUK</a:t>
            </a:r>
            <a:r>
              <a:rPr lang="en-US" sz="1400" dirty="0">
                <a:latin typeface="Arial" panose="020B0604020202020204" pitchFamily="34" charset="0"/>
                <a:cs typeface="Arial" panose="020B0604020202020204" pitchFamily="34" charset="0"/>
              </a:rPr>
              <a:t>.</a:t>
            </a:r>
          </a:p>
        </p:txBody>
      </p:sp>
      <p:sp>
        <p:nvSpPr>
          <p:cNvPr id="13" name="Rounded Rectangle 12">
            <a:hlinkClick r:id="rId4"/>
            <a:extLst>
              <a:ext uri="{FF2B5EF4-FFF2-40B4-BE49-F238E27FC236}">
                <a16:creationId xmlns:a16="http://schemas.microsoft.com/office/drawing/2014/main" id="{0586A8D1-CCDD-754B-BFCF-1CE691F0D38C}"/>
              </a:ext>
            </a:extLst>
          </p:cNvPr>
          <p:cNvSpPr/>
          <p:nvPr/>
        </p:nvSpPr>
        <p:spPr>
          <a:xfrm>
            <a:off x="6135939" y="5914862"/>
            <a:ext cx="1817914" cy="489857"/>
          </a:xfrm>
          <a:prstGeom prst="roundRect">
            <a:avLst/>
          </a:prstGeom>
          <a:solidFill>
            <a:srgbClr val="008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Poppins SemiBold" pitchFamily="2" charset="77"/>
                <a:cs typeface="Poppins SemiBold" pitchFamily="2" charset="77"/>
              </a:rPr>
              <a:t>Book here</a:t>
            </a:r>
          </a:p>
        </p:txBody>
      </p:sp>
    </p:spTree>
    <p:extLst>
      <p:ext uri="{BB962C8B-B14F-4D97-AF65-F5344CB8AC3E}">
        <p14:creationId xmlns:p14="http://schemas.microsoft.com/office/powerpoint/2010/main" val="1143118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502</Words>
  <Application>Microsoft Macintosh PowerPoint</Application>
  <PresentationFormat>Widescreen</PresentationFormat>
  <Paragraphs>36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Poppins</vt:lpstr>
      <vt:lpstr>Poppins SemiBold</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42</cp:revision>
  <dcterms:created xsi:type="dcterms:W3CDTF">2021-02-04T18:44:14Z</dcterms:created>
  <dcterms:modified xsi:type="dcterms:W3CDTF">2023-08-25T10:06:21Z</dcterms:modified>
</cp:coreProperties>
</file>